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69" r:id="rId6"/>
    <p:sldId id="279" r:id="rId7"/>
    <p:sldId id="286" r:id="rId8"/>
    <p:sldId id="282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2381" autoAdjust="0"/>
  </p:normalViewPr>
  <p:slideViewPr>
    <p:cSldViewPr snapToGrid="0" snapToObjects="1">
      <p:cViewPr varScale="1">
        <p:scale>
          <a:sx n="85" d="100"/>
          <a:sy n="85" d="100"/>
        </p:scale>
        <p:origin x="64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helyxapache2.eastus.azurecontainer.io/collections" TargetMode="External"/><Relationship Id="rId2" Type="http://schemas.openxmlformats.org/officeDocument/2006/relationships/hyperlink" Target="http://www.helyx.co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</a:t>
            </a: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Presentation: </a:t>
            </a:r>
            <a:r>
              <a:rPr lang="en-US" sz="2800" b="1" dirty="0" err="1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Helyx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 Anneley Hadland (Primary POC)</a:t>
            </a:r>
          </a:p>
          <a:p>
            <a:pPr>
              <a:lnSpc>
                <a:spcPts val="5500"/>
              </a:lnSpc>
            </a:pP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 Bala (Secondary POC)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8" y="1162837"/>
            <a:ext cx="7395872" cy="5220377"/>
          </a:xfrm>
        </p:spPr>
        <p:txBody>
          <a:bodyPr>
            <a:normAutofit fontScale="55000" lnSpcReduction="20000"/>
          </a:bodyPr>
          <a:lstStyle/>
          <a:p>
            <a:pPr marL="0">
              <a:lnSpc>
                <a:spcPct val="110000"/>
              </a:lnSpc>
            </a:pPr>
            <a:r>
              <a:rPr lang="en-GB" b="1" dirty="0"/>
              <a:t>What is an alternate resource:</a:t>
            </a:r>
          </a:p>
          <a:p>
            <a:pPr marL="457200" lvl="1">
              <a:lnSpc>
                <a:spcPct val="110000"/>
              </a:lnSpc>
            </a:pPr>
            <a:r>
              <a:rPr lang="en-GB" dirty="0"/>
              <a:t>Does a resource have to be exactly the same size and scale, but just be an alternate delivery mechanism (e.g. 3D tiles as opposed to i3s) to be an alternate resource? </a:t>
            </a:r>
          </a:p>
          <a:p>
            <a:pPr marL="457200" lvl="1">
              <a:lnSpc>
                <a:spcPct val="110000"/>
              </a:lnSpc>
            </a:pPr>
            <a:r>
              <a:rPr lang="en-GB" dirty="0"/>
              <a:t>What if the name or the version of the resource changes? </a:t>
            </a:r>
          </a:p>
          <a:p>
            <a:pPr marL="457200" lvl="1">
              <a:lnSpc>
                <a:spcPct val="110000"/>
              </a:lnSpc>
            </a:pPr>
            <a:r>
              <a:rPr lang="en-GB" dirty="0"/>
              <a:t>What if a query took a subset into a federated server – is this an alternate resource? </a:t>
            </a:r>
          </a:p>
          <a:p>
            <a:pPr marL="457200" lvl="1">
              <a:lnSpc>
                <a:spcPct val="110000"/>
              </a:lnSpc>
            </a:pPr>
            <a:r>
              <a:rPr lang="en-GB" dirty="0"/>
              <a:t>What about if a resources is changed on the fly using a convertor service</a:t>
            </a:r>
            <a:r>
              <a:rPr lang="en-GB" dirty="0" smtClean="0"/>
              <a:t>?</a:t>
            </a:r>
          </a:p>
          <a:p>
            <a:pPr marL="228600" lvl="1" indent="0">
              <a:lnSpc>
                <a:spcPct val="110000"/>
              </a:lnSpc>
              <a:buNone/>
            </a:pPr>
            <a:endParaRPr lang="en-GB" dirty="0"/>
          </a:p>
          <a:p>
            <a:pPr marL="228600" lvl="1" indent="0">
              <a:lnSpc>
                <a:spcPct val="110000"/>
              </a:lnSpc>
              <a:buNone/>
            </a:pPr>
            <a:r>
              <a:rPr lang="en-US" b="1" dirty="0" smtClean="0"/>
              <a:t>Relevant parts of previous reports: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dirty="0" smtClean="0"/>
              <a:t>D001 </a:t>
            </a:r>
            <a:r>
              <a:rPr lang="en-US" dirty="0"/>
              <a:t>3D Data Container ER (aka Pilot Implementation Experiences): </a:t>
            </a:r>
            <a:r>
              <a:rPr lang="en-US" dirty="0">
                <a:hlinkClick r:id="rId2"/>
              </a:rPr>
              <a:t>https://portal.ogc.org/files/?</a:t>
            </a:r>
            <a:r>
              <a:rPr lang="en-US" dirty="0" smtClean="0">
                <a:hlinkClick r:id="rId2"/>
              </a:rPr>
              <a:t>artifact_id=94028</a:t>
            </a:r>
            <a:r>
              <a:rPr lang="en-US" dirty="0" smtClean="0"/>
              <a:t>.</a:t>
            </a:r>
          </a:p>
          <a:p>
            <a:pPr marL="571500" lvl="1" indent="-342900">
              <a:lnSpc>
                <a:spcPct val="110000"/>
              </a:lnSpc>
            </a:pPr>
            <a:r>
              <a:rPr lang="en-US" dirty="0" smtClean="0"/>
              <a:t>Section 7.1 Alternate APIs (2d representation), 7.3 resource architecture, 7.5 data architecture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dirty="0" smtClean="0"/>
              <a:t>D002 </a:t>
            </a:r>
            <a:r>
              <a:rPr lang="en-US" dirty="0"/>
              <a:t>OGC API - </a:t>
            </a:r>
            <a:r>
              <a:rPr lang="en-US" dirty="0" err="1"/>
              <a:t>GeoVolumes</a:t>
            </a:r>
            <a:r>
              <a:rPr lang="en-US" dirty="0"/>
              <a:t> ER (aka Draft Specification): </a:t>
            </a:r>
            <a:r>
              <a:rPr lang="en-US" dirty="0">
                <a:hlinkClick r:id="rId3"/>
              </a:rPr>
              <a:t>https://portal.ogc.org/files/?</a:t>
            </a:r>
            <a:r>
              <a:rPr lang="en-US" dirty="0" smtClean="0">
                <a:hlinkClick r:id="rId3"/>
              </a:rPr>
              <a:t>artifact_id=94029</a:t>
            </a:r>
            <a:r>
              <a:rPr lang="en-US" dirty="0" smtClean="0"/>
              <a:t>:</a:t>
            </a:r>
          </a:p>
          <a:p>
            <a:pPr marL="571500" lvl="1" indent="-342900">
              <a:lnSpc>
                <a:spcPct val="110000"/>
              </a:lnSpc>
            </a:pPr>
            <a:r>
              <a:rPr lang="en-US" dirty="0" smtClean="0"/>
              <a:t>	Section 14.1.4 Collections</a:t>
            </a:r>
          </a:p>
          <a:p>
            <a:pPr marL="571500" lvl="1" indent="-342900">
              <a:lnSpc>
                <a:spcPct val="110000"/>
              </a:lnSpc>
            </a:pPr>
            <a:r>
              <a:rPr lang="en-US" dirty="0"/>
              <a:t>	</a:t>
            </a:r>
            <a:r>
              <a:rPr lang="en-US" dirty="0" smtClean="0"/>
              <a:t>Chapter 15 media types</a:t>
            </a:r>
          </a:p>
          <a:p>
            <a:pPr marL="0">
              <a:lnSpc>
                <a:spcPct val="110000"/>
              </a:lnSpc>
            </a:pPr>
            <a:endParaRPr lang="en-GB" dirty="0" smtClean="0"/>
          </a:p>
          <a:p>
            <a:pPr marL="0" indent="0">
              <a:lnSpc>
                <a:spcPct val="110000"/>
              </a:lnSpc>
              <a:buNone/>
            </a:pPr>
            <a:endParaRPr lang="en-GB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Challenge 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331" y="2596740"/>
            <a:ext cx="3833449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7016262" cy="5097285"/>
          </a:xfrm>
        </p:spPr>
        <p:txBody>
          <a:bodyPr>
            <a:normAutofit fontScale="70000" lnSpcReduction="20000"/>
          </a:bodyPr>
          <a:lstStyle/>
          <a:p>
            <a:pPr marL="0">
              <a:lnSpc>
                <a:spcPct val="110000"/>
              </a:lnSpc>
            </a:pPr>
            <a:r>
              <a:rPr lang="en-GB" dirty="0"/>
              <a:t>We would like to identify these possibilities, and to propose options for the </a:t>
            </a:r>
            <a:r>
              <a:rPr lang="en-GB" b="1" dirty="0"/>
              <a:t>boundary of an alternate resource</a:t>
            </a:r>
            <a:r>
              <a:rPr lang="en-GB" dirty="0"/>
              <a:t>, perhaps showing some examples from our own server and from other participants. We would also look to create conceptual diagrams to visualize the different options. </a:t>
            </a:r>
          </a:p>
          <a:p>
            <a:pPr marL="0">
              <a:lnSpc>
                <a:spcPct val="110000"/>
              </a:lnSpc>
            </a:pPr>
            <a:r>
              <a:rPr lang="en-GB" dirty="0"/>
              <a:t>Following this, we would provide insight into the implications of these options by devising a set of </a:t>
            </a:r>
            <a:r>
              <a:rPr lang="en-GB" b="1" dirty="0"/>
              <a:t>use-cases</a:t>
            </a:r>
            <a:r>
              <a:rPr lang="en-GB" dirty="0"/>
              <a:t>, and considering the outcomes for each, before providing recommendations on option(s) for future consideration. </a:t>
            </a:r>
          </a:p>
          <a:p>
            <a:pPr marL="0">
              <a:lnSpc>
                <a:spcPct val="110000"/>
              </a:lnSpc>
            </a:pPr>
            <a:r>
              <a:rPr lang="en-GB" dirty="0"/>
              <a:t>We will also consider whether there would be issues with how this will be implemented in </a:t>
            </a:r>
            <a:r>
              <a:rPr lang="en-GB" b="1" dirty="0" err="1" smtClean="0"/>
              <a:t>OpenAPI</a:t>
            </a:r>
            <a:endParaRPr lang="en-GB" b="1" dirty="0" smtClean="0"/>
          </a:p>
          <a:p>
            <a:pPr marL="0">
              <a:lnSpc>
                <a:spcPct val="110000"/>
              </a:lnSpc>
            </a:pPr>
            <a:endParaRPr lang="en-GB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GB" dirty="0" smtClean="0"/>
              <a:t>… Stretch goal of Challenge 3</a:t>
            </a:r>
            <a:endParaRPr lang="en-GB" dirty="0"/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11" y="2072160"/>
            <a:ext cx="4378569" cy="2663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For </a:t>
            </a:r>
            <a:r>
              <a:rPr lang="en-US" dirty="0"/>
              <a:t>further information about </a:t>
            </a:r>
            <a:r>
              <a:rPr lang="en-US" dirty="0" err="1" smtClean="0"/>
              <a:t>Helyx</a:t>
            </a:r>
            <a:r>
              <a:rPr lang="en-US" dirty="0" smtClean="0"/>
              <a:t>, </a:t>
            </a:r>
            <a:r>
              <a:rPr lang="en-US" dirty="0"/>
              <a:t>visit the following links: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>
                <a:hlinkClick r:id="rId2"/>
              </a:rPr>
              <a:t>www.helyx.co.uk</a:t>
            </a:r>
            <a:endParaRPr lang="en-US" dirty="0" smtClean="0"/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3d pilot server: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helyxapache2.eastus.azurecontainer.io/</a:t>
            </a:r>
            <a:endParaRPr lang="en-US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(10 seconds)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705" y="2938747"/>
            <a:ext cx="6763782" cy="33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</TotalTime>
  <Words>320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MS PGothic</vt:lpstr>
      <vt:lpstr>Arial</vt:lpstr>
      <vt:lpstr>Calibri</vt:lpstr>
      <vt:lpstr>Lato</vt:lpstr>
      <vt:lpstr>Symbol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Approach: Challenge 2</vt:lpstr>
      <vt:lpstr>Content</vt:lpstr>
      <vt:lpstr>last slide (10 seconds)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Anneley Hadland</cp:lastModifiedBy>
  <cp:revision>156</cp:revision>
  <dcterms:created xsi:type="dcterms:W3CDTF">2020-04-17T22:01:33Z</dcterms:created>
  <dcterms:modified xsi:type="dcterms:W3CDTF">2020-09-01T14:10:03Z</dcterms:modified>
</cp:coreProperties>
</file>